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</p:sldIdLst>
  <p:sldSz cx="7772400" cy="10058400"/>
  <p:notesSz cx="6858000" cy="9144000"/>
  <p:embeddedFontLst>
    <p:embeddedFont>
      <p:font typeface="Arial Black" panose="020B0A04020102020204" pitchFamily="34" charset="0"/>
      <p:bold r:id="rId3"/>
    </p:embeddedFont>
    <p:embeddedFont>
      <p:font typeface="Didact Gothic" panose="00000500000000000000" pitchFamily="2" charset="0"/>
      <p:regular r:id="rId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8" d="100"/>
          <a:sy n="48" d="100"/>
        </p:scale>
        <p:origin x="2004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font" Target="fonts/font1.fntdata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font" Target="fonts/font2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4962857" y="1157025"/>
            <a:ext cx="2299677" cy="2776861"/>
          </a:xfrm>
          <a:custGeom>
            <a:avLst/>
            <a:gdLst/>
            <a:ahLst/>
            <a:cxnLst/>
            <a:rect l="l" t="t" r="r" b="b"/>
            <a:pathLst>
              <a:path w="2299677" h="2776861">
                <a:moveTo>
                  <a:pt x="0" y="0"/>
                </a:moveTo>
                <a:lnTo>
                  <a:pt x="2299678" y="0"/>
                </a:lnTo>
                <a:lnTo>
                  <a:pt x="2299678" y="2776861"/>
                </a:lnTo>
                <a:lnTo>
                  <a:pt x="0" y="27768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3" name="Freeform 3"/>
          <p:cNvSpPr/>
          <p:nvPr/>
        </p:nvSpPr>
        <p:spPr>
          <a:xfrm>
            <a:off x="5107076" y="4836318"/>
            <a:ext cx="2155459" cy="3265847"/>
          </a:xfrm>
          <a:custGeom>
            <a:avLst/>
            <a:gdLst/>
            <a:ahLst/>
            <a:cxnLst/>
            <a:rect l="l" t="t" r="r" b="b"/>
            <a:pathLst>
              <a:path w="2155459" h="3265847">
                <a:moveTo>
                  <a:pt x="0" y="0"/>
                </a:moveTo>
                <a:lnTo>
                  <a:pt x="2155459" y="0"/>
                </a:lnTo>
                <a:lnTo>
                  <a:pt x="2155459" y="3265847"/>
                </a:lnTo>
                <a:lnTo>
                  <a:pt x="0" y="32658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4" name="Freeform 4"/>
          <p:cNvSpPr/>
          <p:nvPr/>
        </p:nvSpPr>
        <p:spPr>
          <a:xfrm>
            <a:off x="462137" y="1543373"/>
            <a:ext cx="3424063" cy="2282709"/>
          </a:xfrm>
          <a:custGeom>
            <a:avLst/>
            <a:gdLst/>
            <a:ahLst/>
            <a:cxnLst/>
            <a:rect l="l" t="t" r="r" b="b"/>
            <a:pathLst>
              <a:path w="3424063" h="2282709">
                <a:moveTo>
                  <a:pt x="0" y="0"/>
                </a:moveTo>
                <a:lnTo>
                  <a:pt x="3424063" y="0"/>
                </a:lnTo>
                <a:lnTo>
                  <a:pt x="3424063" y="2282709"/>
                </a:lnTo>
                <a:lnTo>
                  <a:pt x="0" y="228270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" name="TextBox 5"/>
          <p:cNvSpPr txBox="1"/>
          <p:nvPr/>
        </p:nvSpPr>
        <p:spPr>
          <a:xfrm>
            <a:off x="616883" y="4378532"/>
            <a:ext cx="3913010" cy="3947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26"/>
              </a:lnSpc>
              <a:spcBef>
                <a:spcPct val="0"/>
              </a:spcBef>
            </a:pPr>
            <a:r>
              <a:rPr lang="en-US" sz="2376" spc="-59" dirty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376" spc="-59" dirty="0">
                <a:solidFill>
                  <a:srgbClr val="000000"/>
                </a:solidFill>
                <a:latin typeface="Arial Black" panose="020B0A04020102020204" pitchFamily="34" charset="0"/>
                <a:ea typeface="Arial"/>
                <a:cs typeface="Arial"/>
                <a:sym typeface="Arial"/>
              </a:rPr>
              <a:t>The Life of Jan </a:t>
            </a:r>
            <a:r>
              <a:rPr lang="en-US" sz="2376" spc="-59" dirty="0" err="1">
                <a:solidFill>
                  <a:srgbClr val="000000"/>
                </a:solidFill>
                <a:latin typeface="Arial Black" panose="020B0A04020102020204" pitchFamily="34" charset="0"/>
                <a:ea typeface="Arial"/>
                <a:cs typeface="Arial"/>
                <a:sym typeface="Arial"/>
              </a:rPr>
              <a:t>Karski</a:t>
            </a:r>
            <a:endParaRPr lang="en-US" sz="2376" spc="-59" dirty="0">
              <a:solidFill>
                <a:srgbClr val="000000"/>
              </a:solidFill>
              <a:latin typeface="Arial Black" panose="020B0A04020102020204" pitchFamily="34" charset="0"/>
              <a:ea typeface="Arial"/>
              <a:cs typeface="Arial"/>
              <a:sym typeface="Arial"/>
            </a:endParaRPr>
          </a:p>
          <a:p>
            <a:pPr algn="ctr">
              <a:lnSpc>
                <a:spcPts val="3326"/>
              </a:lnSpc>
              <a:spcBef>
                <a:spcPct val="0"/>
              </a:spcBef>
            </a:pPr>
            <a:r>
              <a:rPr lang="en-US" sz="2376" spc="-59" dirty="0">
                <a:solidFill>
                  <a:srgbClr val="000000"/>
                </a:solidFill>
                <a:latin typeface="Arial Black" panose="020B0A04020102020204" pitchFamily="34" charset="0"/>
                <a:ea typeface="Arial"/>
                <a:cs typeface="Arial"/>
                <a:sym typeface="Arial"/>
              </a:rPr>
              <a:t>Polish Freedom Fighter and Academic in</a:t>
            </a:r>
          </a:p>
          <a:p>
            <a:pPr algn="ctr">
              <a:lnSpc>
                <a:spcPts val="3326"/>
              </a:lnSpc>
              <a:spcBef>
                <a:spcPct val="0"/>
              </a:spcBef>
            </a:pPr>
            <a:r>
              <a:rPr lang="en-US" sz="2376" spc="-59" dirty="0">
                <a:solidFill>
                  <a:srgbClr val="000000"/>
                </a:solidFill>
                <a:latin typeface="Arial Black" panose="020B0A04020102020204" pitchFamily="34" charset="0"/>
                <a:ea typeface="Arial"/>
                <a:cs typeface="Arial"/>
                <a:sym typeface="Arial"/>
              </a:rPr>
              <a:t> World War II</a:t>
            </a:r>
          </a:p>
          <a:p>
            <a:pPr algn="ctr">
              <a:lnSpc>
                <a:spcPts val="3326"/>
              </a:lnSpc>
              <a:spcBef>
                <a:spcPct val="0"/>
              </a:spcBef>
            </a:pPr>
            <a:r>
              <a:rPr lang="en-US" sz="2376" spc="-59" dirty="0">
                <a:solidFill>
                  <a:srgbClr val="000000"/>
                </a:solidFill>
                <a:latin typeface="Arial Black" panose="020B0A04020102020204" pitchFamily="34" charset="0"/>
                <a:ea typeface="Arial"/>
                <a:cs typeface="Arial"/>
                <a:sym typeface="Arial"/>
              </a:rPr>
              <a:t>Wednesday October 7, 2026</a:t>
            </a:r>
          </a:p>
          <a:p>
            <a:pPr algn="ctr">
              <a:lnSpc>
                <a:spcPts val="3326"/>
              </a:lnSpc>
              <a:spcBef>
                <a:spcPct val="0"/>
              </a:spcBef>
            </a:pPr>
            <a:r>
              <a:rPr lang="en-US" sz="2376" spc="-59" dirty="0">
                <a:solidFill>
                  <a:srgbClr val="000000"/>
                </a:solidFill>
                <a:latin typeface="Arial Black" panose="020B0A04020102020204" pitchFamily="34" charset="0"/>
                <a:ea typeface="Arial"/>
                <a:cs typeface="Arial"/>
                <a:sym typeface="Arial"/>
              </a:rPr>
              <a:t>1:30 pm - 3 pm</a:t>
            </a:r>
          </a:p>
          <a:p>
            <a:pPr algn="ctr">
              <a:lnSpc>
                <a:spcPts val="3886"/>
              </a:lnSpc>
              <a:spcBef>
                <a:spcPct val="0"/>
              </a:spcBef>
            </a:pPr>
            <a:r>
              <a:rPr lang="en-US" sz="2776" spc="111" dirty="0">
                <a:solidFill>
                  <a:srgbClr val="343434"/>
                </a:solidFill>
                <a:latin typeface="Arial Black" panose="020B0A04020102020204" pitchFamily="34" charset="0"/>
                <a:ea typeface="Arial"/>
                <a:cs typeface="Arial"/>
                <a:sym typeface="Arial"/>
              </a:rPr>
              <a:t> </a:t>
            </a:r>
            <a:r>
              <a:rPr lang="en-US" sz="2400" spc="111" dirty="0">
                <a:solidFill>
                  <a:srgbClr val="343434"/>
                </a:solidFill>
                <a:latin typeface="Arial Black" panose="020B0A04020102020204" pitchFamily="34" charset="0"/>
                <a:ea typeface="Arial"/>
                <a:cs typeface="Arial"/>
                <a:sym typeface="Arial"/>
              </a:rPr>
              <a:t>TC 136</a:t>
            </a:r>
          </a:p>
          <a:p>
            <a:pPr algn="ctr">
              <a:lnSpc>
                <a:spcPts val="1786"/>
              </a:lnSpc>
              <a:spcBef>
                <a:spcPct val="0"/>
              </a:spcBef>
            </a:pPr>
            <a:endParaRPr lang="en-US" sz="2776" spc="111" dirty="0">
              <a:solidFill>
                <a:srgbClr val="343434"/>
              </a:solidFill>
              <a:latin typeface="Arial"/>
              <a:ea typeface="Arial"/>
              <a:cs typeface="Arial"/>
              <a:sym typeface="Arial"/>
            </a:endParaRPr>
          </a:p>
          <a:p>
            <a:pPr algn="ctr">
              <a:lnSpc>
                <a:spcPts val="1786"/>
              </a:lnSpc>
              <a:spcBef>
                <a:spcPct val="0"/>
              </a:spcBef>
            </a:pPr>
            <a:endParaRPr lang="en-US" sz="2776" spc="111" dirty="0">
              <a:solidFill>
                <a:srgbClr val="343434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849499" y="9063177"/>
            <a:ext cx="5516314" cy="372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080"/>
              </a:lnSpc>
              <a:spcBef>
                <a:spcPct val="0"/>
              </a:spcBef>
            </a:pPr>
            <a:r>
              <a:rPr lang="en-US" sz="2200" b="1" spc="176">
                <a:latin typeface="Didact Gothic"/>
                <a:ea typeface="Didact Gothic"/>
                <a:cs typeface="Didact Gothic"/>
                <a:sym typeface="Didact Gothic"/>
              </a:rPr>
              <a:t>A Lecture by Professor Andrew Krieger</a:t>
            </a:r>
          </a:p>
        </p:txBody>
      </p:sp>
      <p:grpSp>
        <p:nvGrpSpPr>
          <p:cNvPr id="7" name="Group 7"/>
          <p:cNvGrpSpPr/>
          <p:nvPr/>
        </p:nvGrpSpPr>
        <p:grpSpPr>
          <a:xfrm>
            <a:off x="462137" y="422000"/>
            <a:ext cx="2502732" cy="509930"/>
            <a:chOff x="0" y="0"/>
            <a:chExt cx="3336976" cy="679907"/>
          </a:xfrm>
        </p:grpSpPr>
        <p:sp>
          <p:nvSpPr>
            <p:cNvPr id="8" name="Freeform 8" descr="MontColl_Logo_RGB.png"/>
            <p:cNvSpPr/>
            <p:nvPr/>
          </p:nvSpPr>
          <p:spPr>
            <a:xfrm>
              <a:off x="0" y="0"/>
              <a:ext cx="3336925" cy="679958"/>
            </a:xfrm>
            <a:custGeom>
              <a:avLst/>
              <a:gdLst/>
              <a:ahLst/>
              <a:cxnLst/>
              <a:rect l="l" t="t" r="r" b="b"/>
              <a:pathLst>
                <a:path w="3336925" h="679958">
                  <a:moveTo>
                    <a:pt x="0" y="0"/>
                  </a:moveTo>
                  <a:lnTo>
                    <a:pt x="3336925" y="0"/>
                  </a:lnTo>
                  <a:lnTo>
                    <a:pt x="3336925" y="679958"/>
                  </a:lnTo>
                  <a:lnTo>
                    <a:pt x="0" y="67995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r="-1" b="7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35</Words>
  <Application>Microsoft Office PowerPoint</Application>
  <PresentationFormat>Custom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 Black</vt:lpstr>
      <vt:lpstr>Didact Gothic</vt:lpstr>
      <vt:lpstr>Calibri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Life of Jan Karski Polish Freedom Fighter in World War II Wednesday October 7, 2026 1:30 pm - 3 pm TC 136 A Lecture by Professor Andrew Krieger, PhD</dc:title>
  <dc:creator>Craig, Michele R</dc:creator>
  <cp:lastModifiedBy>Furgol, James P</cp:lastModifiedBy>
  <cp:revision>3</cp:revision>
  <dcterms:created xsi:type="dcterms:W3CDTF">2006-08-16T00:00:00Z</dcterms:created>
  <dcterms:modified xsi:type="dcterms:W3CDTF">2026-09-03T15:45:00Z</dcterms:modified>
  <dc:identifier>DAHT45VPJzc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db55589f-69af-4b8f-bb7e-f33b2c49fdb7_Enabled">
    <vt:lpwstr>true</vt:lpwstr>
  </property>
  <property fmtid="{D5CDD505-2E9C-101B-9397-08002B2CF9AE}" pid="3" name="MSIP_Label_db55589f-69af-4b8f-bb7e-f33b2c49fdb7_SetDate">
    <vt:lpwstr>2026-09-04T08:02:15Z</vt:lpwstr>
  </property>
  <property fmtid="{D5CDD505-2E9C-101B-9397-08002B2CF9AE}" pid="4" name="MSIP_Label_db55589f-69af-4b8f-bb7e-f33b2c49fdb7_Method">
    <vt:lpwstr>Standard</vt:lpwstr>
  </property>
  <property fmtid="{D5CDD505-2E9C-101B-9397-08002B2CF9AE}" pid="5" name="MSIP_Label_db55589f-69af-4b8f-bb7e-f33b2c49fdb7_Name">
    <vt:lpwstr>Sensitive (Internal)</vt:lpwstr>
  </property>
  <property fmtid="{D5CDD505-2E9C-101B-9397-08002B2CF9AE}" pid="6" name="MSIP_Label_db55589f-69af-4b8f-bb7e-f33b2c49fdb7_SiteId">
    <vt:lpwstr>4d401e0b-6552-4e08-bd38-a8d15ca0ddd9</vt:lpwstr>
  </property>
  <property fmtid="{D5CDD505-2E9C-101B-9397-08002B2CF9AE}" pid="7" name="MSIP_Label_db55589f-69af-4b8f-bb7e-f33b2c49fdb7_ActionId">
    <vt:lpwstr>482f152e-ffe2-469d-9599-89677abfc848</vt:lpwstr>
  </property>
  <property fmtid="{D5CDD505-2E9C-101B-9397-08002B2CF9AE}" pid="8" name="MSIP_Label_db55589f-69af-4b8f-bb7e-f33b2c49fdb7_Provider">
    <vt:lpwstr>Varonis.Labeling</vt:lpwstr>
  </property>
  <property fmtid="{D5CDD505-2E9C-101B-9397-08002B2CF9AE}" pid="9" name="MSIP_Label_db55589f-69af-4b8f-bb7e-f33b2c49fdb7_ContentBits">
    <vt:lpwstr>0</vt:lpwstr>
  </property>
</Properties>
</file>