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932" r:id="rId1"/>
  </p:sldMasterIdLst>
  <p:notesMasterIdLst>
    <p:notesMasterId r:id="rId23"/>
  </p:notesMasterIdLst>
  <p:handoutMasterIdLst>
    <p:handoutMasterId r:id="rId24"/>
  </p:handoutMasterIdLst>
  <p:sldIdLst>
    <p:sldId id="494" r:id="rId2"/>
    <p:sldId id="492" r:id="rId3"/>
    <p:sldId id="518" r:id="rId4"/>
    <p:sldId id="508" r:id="rId5"/>
    <p:sldId id="496" r:id="rId6"/>
    <p:sldId id="462" r:id="rId7"/>
    <p:sldId id="498" r:id="rId8"/>
    <p:sldId id="499" r:id="rId9"/>
    <p:sldId id="500" r:id="rId10"/>
    <p:sldId id="501" r:id="rId11"/>
    <p:sldId id="502" r:id="rId12"/>
    <p:sldId id="522" r:id="rId13"/>
    <p:sldId id="509" r:id="rId14"/>
    <p:sldId id="510" r:id="rId15"/>
    <p:sldId id="512" r:id="rId16"/>
    <p:sldId id="523" r:id="rId17"/>
    <p:sldId id="514" r:id="rId18"/>
    <p:sldId id="515" r:id="rId19"/>
    <p:sldId id="489" r:id="rId20"/>
    <p:sldId id="516" r:id="rId21"/>
    <p:sldId id="503" r:id="rId22"/>
  </p:sldIdLst>
  <p:sldSz cx="9144000" cy="6858000" type="screen4x3"/>
  <p:notesSz cx="7010400" cy="9236075"/>
  <p:embeddedFontLs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75" userDrawn="1">
          <p15:clr>
            <a:srgbClr val="A4A3A4"/>
          </p15:clr>
        </p15:guide>
        <p15:guide id="2" orient="horz" pos="5506" userDrawn="1">
          <p15:clr>
            <a:srgbClr val="A4A3A4"/>
          </p15:clr>
        </p15:guide>
        <p15:guide id="3" orient="horz" pos="5740" userDrawn="1">
          <p15:clr>
            <a:srgbClr val="A4A3A4"/>
          </p15:clr>
        </p15:guide>
        <p15:guide id="4" pos="292" userDrawn="1">
          <p15:clr>
            <a:srgbClr val="A4A3A4"/>
          </p15:clr>
        </p15:guide>
        <p15:guide id="5" pos="4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237F"/>
    <a:srgbClr val="525252"/>
    <a:srgbClr val="451E6C"/>
    <a:srgbClr val="3A195B"/>
    <a:srgbClr val="3A196C"/>
    <a:srgbClr val="7332B4"/>
    <a:srgbClr val="666666"/>
    <a:srgbClr val="000000"/>
    <a:srgbClr val="F48024"/>
    <a:srgbClr val="90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30491" autoAdjust="0"/>
  </p:normalViewPr>
  <p:slideViewPr>
    <p:cSldViewPr snapToGrid="0" showGuides="1">
      <p:cViewPr varScale="1">
        <p:scale>
          <a:sx n="35" d="100"/>
          <a:sy n="35" d="100"/>
        </p:scale>
        <p:origin x="3522" y="4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outlineViewPr>
    <p:cViewPr>
      <p:scale>
        <a:sx n="33" d="100"/>
        <a:sy n="33" d="100"/>
      </p:scale>
      <p:origin x="0" y="-302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-5414"/>
    </p:cViewPr>
  </p:sorterViewPr>
  <p:notesViewPr>
    <p:cSldViewPr snapToGrid="0">
      <p:cViewPr varScale="1">
        <p:scale>
          <a:sx n="86" d="100"/>
          <a:sy n="86" d="100"/>
        </p:scale>
        <p:origin x="-3894" y="-96"/>
      </p:cViewPr>
      <p:guideLst>
        <p:guide orient="horz" pos="2575"/>
        <p:guide orient="horz" pos="5506"/>
        <p:guide orient="horz" pos="5740"/>
        <p:guide pos="292"/>
        <p:guide pos="41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2-4BF4-9DAB-F7AB1BD7DFC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2-4BF4-9DAB-F7AB1BD7DFC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72-4BF4-9DAB-F7AB1BD7DFC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72-4BF4-9DAB-F7AB1BD7DFC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Sheet1!$A$3:$A$6</c:f>
              <c:strCache>
                <c:ptCount val="4"/>
                <c:pt idx="0">
                  <c:v>County Contribution, 51%</c:v>
                </c:pt>
                <c:pt idx="1">
                  <c:v>Tuition and Fees, 32%</c:v>
                </c:pt>
                <c:pt idx="2">
                  <c:v>State Aid, 14%</c:v>
                </c:pt>
                <c:pt idx="3">
                  <c:v>Miscellaneous, 3%</c:v>
                </c:pt>
              </c:strCache>
            </c:strRef>
          </c:cat>
          <c:val>
            <c:numRef>
              <c:f>Sheet1!$B$3:$B$6</c:f>
              <c:numCache>
                <c:formatCode>"$"#,##0.00</c:formatCode>
                <c:ptCount val="4"/>
                <c:pt idx="0" formatCode="&quot;$&quot;#,##0_);[Red]\(&quot;$&quot;#,##0\)">
                  <c:v>134133727</c:v>
                </c:pt>
                <c:pt idx="1">
                  <c:v>84070914</c:v>
                </c:pt>
                <c:pt idx="2" formatCode="&quot;$&quot;#,##0_);[Red]\(&quot;$&quot;#,##0\)">
                  <c:v>36141583</c:v>
                </c:pt>
                <c:pt idx="3" formatCode="&quot;$&quot;#,##0_);[Red]\(&quot;$&quot;#,##0\)">
                  <c:v>6471555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72-4BF4-9DAB-F7AB1BD7DF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148563586681648"/>
          <c:y val="9.3266126801058599E-2"/>
          <c:w val="0.34933862102739832"/>
          <c:h val="0.82275479666798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15-4189-A12B-C3ACD116D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15-4189-A12B-C3ACD116DD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15-4189-A12B-C3ACD116DD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15-4189-A12B-C3ACD116DD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15-4189-A12B-C3ACD116DD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15-4189-A12B-C3ACD116DDB0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Sheet2!$A$3:$A$8</c:f>
              <c:strCache>
                <c:ptCount val="6"/>
                <c:pt idx="0">
                  <c:v>Instruction, 32%</c:v>
                </c:pt>
                <c:pt idx="1">
                  <c:v>Academic Support, 17%</c:v>
                </c:pt>
                <c:pt idx="2">
                  <c:v>Student Services, 13%</c:v>
                </c:pt>
                <c:pt idx="3">
                  <c:v>Oper &amp; Maint of Plant, 17%</c:v>
                </c:pt>
                <c:pt idx="4">
                  <c:v>Instutitional Support, 19%</c:v>
                </c:pt>
                <c:pt idx="5">
                  <c:v>Scholarships, 2%</c:v>
                </c:pt>
              </c:strCache>
            </c:strRef>
          </c:cat>
          <c:val>
            <c:numRef>
              <c:f>Sheet2!$B$3:$B$8</c:f>
              <c:numCache>
                <c:formatCode>"$"#,##0.00</c:formatCode>
                <c:ptCount val="6"/>
                <c:pt idx="0">
                  <c:v>84843323</c:v>
                </c:pt>
                <c:pt idx="1">
                  <c:v>43986067</c:v>
                </c:pt>
                <c:pt idx="2">
                  <c:v>33573809</c:v>
                </c:pt>
                <c:pt idx="3">
                  <c:v>43391196</c:v>
                </c:pt>
                <c:pt idx="4">
                  <c:v>49758488</c:v>
                </c:pt>
                <c:pt idx="5">
                  <c:v>5264896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15-4189-A12B-C3ACD116DD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59661051380576"/>
          <c:y val="3.3526752179708068E-2"/>
          <c:w val="0.36984617518062601"/>
          <c:h val="0.91108161764380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4-42A1-834B-462739B24D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4-42A1-834B-462739B24D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74-42A1-834B-462739B24D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74-42A1-834B-462739B24D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74-42A1-834B-462739B24D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74-42A1-834B-462739B24D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C74-42A1-834B-462739B24D2C}"/>
              </c:ext>
            </c:extLst>
          </c:dPt>
          <c:dLbls>
            <c:dLbl>
              <c:idx val="1"/>
              <c:layout>
                <c:manualLayout>
                  <c:x val="-4.4819548326279296E-2"/>
                  <c:y val="9.7745078143937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74-42A1-834B-462739B24D2C}"/>
                </c:ext>
              </c:extLst>
            </c:dLbl>
            <c:dLbl>
              <c:idx val="2"/>
              <c:layout>
                <c:manualLayout>
                  <c:x val="-9.8612830028699777E-2"/>
                  <c:y val="0.124200734501903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70616219685832"/>
                      <c:h val="6.3643673966983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74-42A1-834B-462739B24D2C}"/>
                </c:ext>
              </c:extLst>
            </c:dLbl>
            <c:dLbl>
              <c:idx val="3"/>
              <c:layout>
                <c:manualLayout>
                  <c:x val="-0.12316501366437649"/>
                  <c:y val="7.75293226378304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74-42A1-834B-462739B24D2C}"/>
                </c:ext>
              </c:extLst>
            </c:dLbl>
            <c:dLbl>
              <c:idx val="4"/>
              <c:layout>
                <c:manualLayout>
                  <c:x val="-8.4917456388505827E-2"/>
                  <c:y val="3.38860737649624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C74-42A1-834B-462739B24D2C}"/>
                </c:ext>
              </c:extLst>
            </c:dLbl>
            <c:dLbl>
              <c:idx val="6"/>
              <c:layout>
                <c:manualLayout>
                  <c:x val="0.14828009354938657"/>
                  <c:y val="-5.30279605654359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C74-42A1-834B-462739B24D2C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Sheet3!$A$3:$A$9</c:f>
              <c:strCache>
                <c:ptCount val="7"/>
                <c:pt idx="0">
                  <c:v>Salaries &amp; Benefits, 81%</c:v>
                </c:pt>
                <c:pt idx="1">
                  <c:v>Contracted Services, 8%</c:v>
                </c:pt>
                <c:pt idx="2">
                  <c:v>Utilities, 3%</c:v>
                </c:pt>
                <c:pt idx="3">
                  <c:v>Supplies, Furn &amp; Equip, 3%</c:v>
                </c:pt>
                <c:pt idx="4">
                  <c:v>Communications, Fixed Charges, 2%</c:v>
                </c:pt>
                <c:pt idx="5">
                  <c:v>Conferences and Meetings (incl Travel/PD), 1%</c:v>
                </c:pt>
                <c:pt idx="6">
                  <c:v>Scholarships, 2%</c:v>
                </c:pt>
              </c:strCache>
            </c:strRef>
          </c:cat>
          <c:val>
            <c:numRef>
              <c:f>Sheet3!$B$3:$B$9</c:f>
              <c:numCache>
                <c:formatCode>"$"#,##0.00</c:formatCode>
                <c:ptCount val="7"/>
                <c:pt idx="0">
                  <c:v>212090627</c:v>
                </c:pt>
                <c:pt idx="1">
                  <c:v>21577132</c:v>
                </c:pt>
                <c:pt idx="2">
                  <c:v>8009945</c:v>
                </c:pt>
                <c:pt idx="3">
                  <c:v>7689532</c:v>
                </c:pt>
                <c:pt idx="4">
                  <c:v>3446359</c:v>
                </c:pt>
                <c:pt idx="5">
                  <c:v>2736788</c:v>
                </c:pt>
                <c:pt idx="6">
                  <c:v>5267396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C74-42A1-834B-462739B24D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93001559752544"/>
          <c:y val="2.4687340747851883E-2"/>
          <c:w val="0.38085501812200451"/>
          <c:h val="0.87671460952322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1113" y="396875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4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02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0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State Aid – Decrease in revenue from FY17 of $594,410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College’s State Aid eligible FTE dropped from 18,263.07 in FY17 to 17,999.79 in FY2018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College’s internal calculation allocates state aid between operating and WDCE based on their percentage of the total. Operating FTE percentage decreased resulting in a lower percentage of the state aid as compared to last year or $594,410 in less state aid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Still unknown is what the Governor will propose in January 2017 – Will we be held harmless or will any of the components change positively or negatively that make up the state aid formula to community colleges?</a:t>
            </a:r>
          </a:p>
          <a:p>
            <a:r>
              <a:rPr lang="en-US" dirty="0" smtClean="0"/>
              <a:t>d note here to discuss the State</a:t>
            </a:r>
            <a:r>
              <a:rPr lang="en-US" baseline="0" dirty="0" smtClean="0"/>
              <a:t> Aid reduction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92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1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56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074" y="4053820"/>
            <a:ext cx="6093589" cy="44514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2276837" y="8805572"/>
            <a:ext cx="2723860" cy="1369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1232836" y="8799105"/>
            <a:ext cx="899694" cy="145355"/>
          </a:xfrm>
          <a:prstGeom prst="rect">
            <a:avLst/>
          </a:prstGeom>
        </p:spPr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1/10/2017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192" y="8799629"/>
            <a:ext cx="566413" cy="104634"/>
          </a:xfrm>
          <a:prstGeom prst="rect">
            <a:avLst/>
          </a:prstGeom>
        </p:spPr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we are faced with a structural budget gap our budget and actions will not lose sight of focusing on student success.</a:t>
            </a:r>
          </a:p>
          <a:p>
            <a:r>
              <a:rPr lang="en-US" baseline="0" dirty="0" smtClean="0"/>
              <a:t>Some of the recommended actions that are going forward include</a:t>
            </a:r>
          </a:p>
          <a:p>
            <a:pPr lvl="1"/>
            <a:r>
              <a:rPr lang="en-US" baseline="0" dirty="0" smtClean="0"/>
              <a:t>Raising our tuition  by 2.9% (this is the percent increase based on an academic year tuition cost)</a:t>
            </a:r>
          </a:p>
          <a:p>
            <a:pPr lvl="1"/>
            <a:r>
              <a:rPr lang="en-US" baseline="0" dirty="0" smtClean="0"/>
              <a:t>We are putting forth recommended  reductions to our base such as </a:t>
            </a:r>
          </a:p>
          <a:p>
            <a:pPr lvl="2"/>
            <a:r>
              <a:rPr lang="en-US" baseline="0" dirty="0" smtClean="0"/>
              <a:t>1) elimination of 15 to 20 vacant positions</a:t>
            </a:r>
          </a:p>
          <a:p>
            <a:pPr lvl="2"/>
            <a:r>
              <a:rPr lang="en-US" baseline="0" dirty="0" smtClean="0"/>
              <a:t>2) Zero funding faculty positions</a:t>
            </a:r>
          </a:p>
          <a:p>
            <a:pPr lvl="2"/>
            <a:r>
              <a:rPr lang="en-US" baseline="0" dirty="0" smtClean="0"/>
              <a:t>3) Adhering to the county lapse request</a:t>
            </a:r>
          </a:p>
          <a:p>
            <a:pPr lvl="2"/>
            <a:r>
              <a:rPr lang="en-US" baseline="0" dirty="0" smtClean="0"/>
              <a:t>4) Other salary account reductions</a:t>
            </a:r>
          </a:p>
          <a:p>
            <a:pPr lvl="2"/>
            <a:r>
              <a:rPr lang="en-US" baseline="0" dirty="0" smtClean="0"/>
              <a:t>5) non-salary account reductions.</a:t>
            </a:r>
          </a:p>
          <a:p>
            <a:pPr lvl="2"/>
            <a:endParaRPr lang="en-US" baseline="0" dirty="0" smtClean="0"/>
          </a:p>
          <a:p>
            <a:pPr marL="285750" lvl="2" indent="0">
              <a:buNone/>
            </a:pPr>
            <a:r>
              <a:rPr lang="en-US" baseline="0" dirty="0" smtClean="0"/>
              <a:t>As we put forth our reductions we are also paying particular attention to efficiencies and additional resources and partnerships that should arise from our review.</a:t>
            </a:r>
          </a:p>
        </p:txBody>
      </p:sp>
    </p:spTree>
    <p:extLst>
      <p:ext uri="{BB962C8B-B14F-4D97-AF65-F5344CB8AC3E}">
        <p14:creationId xmlns:p14="http://schemas.microsoft.com/office/powerpoint/2010/main" val="169505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8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3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4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0">
              <a:spcBef>
                <a:spcPts val="0"/>
              </a:spcBef>
              <a:buNone/>
            </a:pPr>
            <a:r>
              <a:rPr lang="en-US" sz="1800" b="1" dirty="0" smtClean="0"/>
              <a:t>Operating Budget</a:t>
            </a:r>
          </a:p>
          <a:p>
            <a:pPr lvl="2" indent="-279400">
              <a:spcBef>
                <a:spcPts val="600"/>
              </a:spcBef>
            </a:pPr>
            <a:r>
              <a:rPr lang="en-US" sz="1800" dirty="0" smtClean="0"/>
              <a:t>A budget that allocates to 6 distinct functional areas (instruction, academic support, student services, operation &amp; maintenance, institutional support, and scholarships) that make up the College’s operations.</a:t>
            </a:r>
          </a:p>
          <a:p>
            <a:pPr lvl="2" indent="-279400">
              <a:spcBef>
                <a:spcPts val="600"/>
              </a:spcBef>
            </a:pPr>
            <a:r>
              <a:rPr lang="en-US" sz="1800" dirty="0" smtClean="0"/>
              <a:t>Montgomery College’s operating revenue comes through three main sources:</a:t>
            </a:r>
            <a:r>
              <a:rPr lang="en-US" sz="1800" baseline="30000" dirty="0" smtClean="0"/>
              <a:t>*</a:t>
            </a:r>
          </a:p>
          <a:p>
            <a:pPr lvl="3">
              <a:spcBef>
                <a:spcPts val="600"/>
              </a:spcBef>
            </a:pPr>
            <a:r>
              <a:rPr lang="en-US" sz="1800" dirty="0" smtClean="0"/>
              <a:t>Montgomery County</a:t>
            </a:r>
          </a:p>
          <a:p>
            <a:pPr lvl="3">
              <a:spcBef>
                <a:spcPts val="600"/>
              </a:spcBef>
            </a:pPr>
            <a:r>
              <a:rPr lang="en-US" sz="1800" dirty="0" smtClean="0"/>
              <a:t>Tuition and Fees</a:t>
            </a:r>
          </a:p>
          <a:p>
            <a:pPr lvl="3">
              <a:spcBef>
                <a:spcPts val="600"/>
              </a:spcBef>
            </a:pPr>
            <a:r>
              <a:rPr lang="en-US" sz="1800" dirty="0" smtClean="0"/>
              <a:t>State Aid</a:t>
            </a:r>
          </a:p>
          <a:p>
            <a:pPr marL="288925" lvl="3" indent="0">
              <a:spcBef>
                <a:spcPts val="1200"/>
              </a:spcBef>
              <a:buNone/>
            </a:pPr>
            <a:r>
              <a:rPr lang="en-US" sz="1800" b="1" dirty="0" smtClean="0"/>
              <a:t>Capital Budget</a:t>
            </a:r>
          </a:p>
          <a:p>
            <a:pPr lvl="2" indent="-279400">
              <a:spcBef>
                <a:spcPts val="600"/>
              </a:spcBef>
            </a:pPr>
            <a:r>
              <a:rPr lang="en-US" sz="1800" dirty="0" smtClean="0"/>
              <a:t>A budget that allocates funds for the acquisition or maintenance of fixed assets such as land, buildings, and equipment.</a:t>
            </a:r>
          </a:p>
          <a:p>
            <a:pPr lvl="2" indent="-279400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Montgomery College’s capital budget is primarily funded by the County and State.</a:t>
            </a:r>
            <a:r>
              <a:rPr lang="en-US" sz="1800" baseline="30000" dirty="0" smtClean="0"/>
              <a:t>*</a:t>
            </a:r>
          </a:p>
          <a:p>
            <a:pPr marL="288925" lvl="2" indent="0">
              <a:spcBef>
                <a:spcPts val="600"/>
              </a:spcBef>
              <a:buNone/>
            </a:pPr>
            <a:r>
              <a:rPr lang="en-US" sz="1400" dirty="0" smtClean="0"/>
              <a:t>*There are additional budget sources, but these are the main sources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Information Technology</a:t>
            </a:r>
          </a:p>
          <a:p>
            <a:pPr lvl="3"/>
            <a:r>
              <a:rPr lang="en-US" dirty="0" smtClean="0"/>
              <a:t>Student systems </a:t>
            </a:r>
          </a:p>
          <a:p>
            <a:pPr lvl="3"/>
            <a:r>
              <a:rPr lang="en-US" dirty="0" smtClean="0"/>
              <a:t>Technology infrastructure</a:t>
            </a:r>
          </a:p>
          <a:p>
            <a:pPr lvl="3"/>
            <a:r>
              <a:rPr lang="en-US" dirty="0" smtClean="0"/>
              <a:t>Data center support</a:t>
            </a:r>
          </a:p>
          <a:p>
            <a:pPr lvl="3"/>
            <a:r>
              <a:rPr lang="en-US" dirty="0" smtClean="0"/>
              <a:t>Technology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074" y="4053820"/>
            <a:ext cx="6093589" cy="4451485"/>
          </a:xfrm>
          <a:prstGeom prst="rect">
            <a:avLst/>
          </a:prstGeom>
        </p:spPr>
        <p:txBody>
          <a:bodyPr/>
          <a:lstStyle/>
          <a:p>
            <a:pPr marL="230188" lvl="1" indent="0">
              <a:buSzPct val="80000"/>
              <a:buFont typeface="Wingdings" panose="05000000000000000000" pitchFamily="2" charset="2"/>
              <a:buNone/>
            </a:pPr>
            <a:r>
              <a:rPr lang="en-US" sz="2800" b="1" dirty="0" smtClean="0"/>
              <a:t>Operating Fund Revenue Sources</a:t>
            </a:r>
            <a:endParaRPr lang="en-US" sz="2800" dirty="0" smtClean="0"/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County contribution – Maintenance of Effort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Tuition and Fees – Board of Trustees approved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State Aid</a:t>
            </a:r>
          </a:p>
          <a:p>
            <a:pPr marL="914400" lvl="2" indent="-341313"/>
            <a:r>
              <a:rPr lang="en-US" sz="2800" dirty="0" smtClean="0"/>
              <a:t>Based on Full Time Equivalent enrollment</a:t>
            </a:r>
          </a:p>
          <a:p>
            <a:pPr marL="914400" lvl="2" indent="-341313"/>
            <a:r>
              <a:rPr lang="en-US" sz="2800" dirty="0" smtClean="0"/>
              <a:t>Student registration status</a:t>
            </a:r>
          </a:p>
          <a:p>
            <a:pPr marL="687388" lvl="1" indent="-4572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Fund Balance</a:t>
            </a:r>
          </a:p>
          <a:p>
            <a:pPr marL="687388" lvl="1" indent="-4572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Miscellaneous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2276837" y="8805572"/>
            <a:ext cx="2723860" cy="1369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1232836" y="8799105"/>
            <a:ext cx="899694" cy="145355"/>
          </a:xfrm>
          <a:prstGeom prst="rect">
            <a:avLst/>
          </a:prstGeom>
        </p:spPr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1/10/2017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192" y="8799629"/>
            <a:ext cx="566413" cy="104634"/>
          </a:xfrm>
          <a:prstGeom prst="rect">
            <a:avLst/>
          </a:prstGeom>
        </p:spPr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074" y="4053820"/>
            <a:ext cx="6093589" cy="44514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Operating Fund Expenditures by Function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Instruction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Academic Support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Student Services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Operation and Maintenance of Plant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Institutional Support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Scholarship and Fellowship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functional expense classification is a method of grouping expenses according to the purpose for which the costs incurred.  It tells why an expense was incurred rather than what was purchased.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2276837" y="8805572"/>
            <a:ext cx="2723860" cy="1369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1232836" y="8799105"/>
            <a:ext cx="899694" cy="145355"/>
          </a:xfrm>
          <a:prstGeom prst="rect">
            <a:avLst/>
          </a:prstGeom>
        </p:spPr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1/10/2017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192" y="8799629"/>
            <a:ext cx="566413" cy="104634"/>
          </a:xfrm>
          <a:prstGeom prst="rect">
            <a:avLst/>
          </a:prstGeom>
        </p:spPr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8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074" y="4053820"/>
            <a:ext cx="6093589" cy="4451485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natural expense classification is a method of grouping expenses according to the type of costs incurred.  It tells what was purchased rather than why an expense was incurred.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2276837" y="8805572"/>
            <a:ext cx="2723860" cy="1369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1232836" y="8799105"/>
            <a:ext cx="899694" cy="145355"/>
          </a:xfrm>
          <a:prstGeom prst="rect">
            <a:avLst/>
          </a:prstGeom>
        </p:spPr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1/10/2017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192" y="8799629"/>
            <a:ext cx="566413" cy="104634"/>
          </a:xfrm>
          <a:prstGeom prst="rect">
            <a:avLst/>
          </a:prstGeom>
        </p:spPr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3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5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396875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2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71813" y="4661661"/>
            <a:ext cx="7559806" cy="973645"/>
          </a:xfrm>
        </p:spPr>
        <p:txBody>
          <a:bodyPr vert="horz" wrap="square" lIns="0" tIns="0" rIns="0" bIns="0" rtlCol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100" i="0" baseline="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Presenter’s Name</a:t>
            </a:r>
          </a:p>
          <a:p>
            <a:pPr marL="0" lvl="0"/>
            <a:r>
              <a:rPr lang="en-US" dirty="0" smtClean="0"/>
              <a:t>Department Name</a:t>
            </a:r>
          </a:p>
          <a:p>
            <a:pPr marL="0" lvl="0"/>
            <a:r>
              <a:rPr lang="en-US" dirty="0" smtClean="0"/>
              <a:t>Presentation Date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3999" cy="214777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76116" y="2997926"/>
            <a:ext cx="7655503" cy="627063"/>
          </a:xfrm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51237F"/>
                </a:solidFill>
              </a:defRPr>
            </a:lvl1pPr>
            <a:lvl2pPr marL="230187" indent="0">
              <a:buFontTx/>
              <a:buNone/>
              <a:defRPr/>
            </a:lvl2pPr>
            <a:lvl3pPr marL="515937" indent="0">
              <a:buFontTx/>
              <a:buNone/>
              <a:defRPr/>
            </a:lvl3pPr>
            <a:lvl4pPr marL="800100" indent="0">
              <a:buFontTx/>
              <a:buNone/>
              <a:defRPr/>
            </a:lvl4pPr>
            <a:lvl5pPr marL="108585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6117" y="3561734"/>
            <a:ext cx="7666134" cy="499898"/>
          </a:xfrm>
        </p:spPr>
        <p:txBody>
          <a:bodyPr/>
          <a:lstStyle>
            <a:lvl1pPr marL="0" indent="0" algn="l">
              <a:buFontTx/>
              <a:buNone/>
              <a:defRPr sz="3000" baseline="0">
                <a:solidFill>
                  <a:srgbClr val="525252"/>
                </a:solidFill>
              </a:defRPr>
            </a:lvl1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7" y="1421127"/>
            <a:ext cx="25896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flip="none" rotWithShape="1">
          <a:gsLst>
            <a:gs pos="0">
              <a:srgbClr val="3A195B"/>
            </a:gs>
            <a:gs pos="100000">
              <a:srgbClr val="51237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1" y="3132012"/>
            <a:ext cx="3434125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20040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6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114" y="1095887"/>
            <a:ext cx="8385048" cy="45712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4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,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904" y="1424500"/>
            <a:ext cx="8385048" cy="42426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3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114" y="1095888"/>
            <a:ext cx="4058663" cy="45712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99149" y="1099188"/>
            <a:ext cx="4059936" cy="45679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37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904" y="1424500"/>
            <a:ext cx="4059936" cy="42426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00016" y="1446727"/>
            <a:ext cx="4059936" cy="4220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9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35" y="1136395"/>
            <a:ext cx="7230139" cy="308392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91440">
              <a:lnSpc>
                <a:spcPct val="90000"/>
              </a:lnSpc>
              <a:defRPr lang="en-US" sz="3600" kern="2200" spc="0" baseline="0" dirty="0"/>
            </a:lvl1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semper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ipsum mi, ac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 dolor.”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767" y="4506901"/>
            <a:ext cx="7230140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r">
              <a:spcBef>
                <a:spcPts val="300"/>
              </a:spcBef>
              <a:buNone/>
              <a:defRPr lang="en-US" sz="21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—Author’s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960" y="372117"/>
            <a:ext cx="8429122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033926"/>
            <a:ext cx="8429122" cy="24322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" y="5954233"/>
            <a:ext cx="9143999" cy="90376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95" y="6246096"/>
            <a:ext cx="1914103" cy="310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3944" r:id="rId8"/>
    <p:sldLayoutId id="2147483940" r:id="rId9"/>
    <p:sldLayoutId id="2147483947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rgbClr val="51237F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‒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6116" y="4709114"/>
            <a:ext cx="7559806" cy="1435654"/>
          </a:xfrm>
        </p:spPr>
        <p:txBody>
          <a:bodyPr/>
          <a:lstStyle/>
          <a:p>
            <a:pPr algn="r"/>
            <a:r>
              <a:rPr lang="en-US" sz="2000" b="1" dirty="0" smtClean="0"/>
              <a:t>Office of Budget</a:t>
            </a:r>
            <a:endParaRPr lang="en-US" sz="2000" b="1" dirty="0"/>
          </a:p>
          <a:p>
            <a:pPr algn="r"/>
            <a:r>
              <a:rPr lang="en-US" sz="2000" dirty="0" smtClean="0"/>
              <a:t>Donna Schena</a:t>
            </a:r>
          </a:p>
          <a:p>
            <a:pPr algn="r">
              <a:tabLst>
                <a:tab pos="5599113" algn="l"/>
              </a:tabLst>
            </a:pPr>
            <a:r>
              <a:rPr lang="en-US" sz="2000" dirty="0" smtClean="0"/>
              <a:t>Linda Hickey</a:t>
            </a:r>
          </a:p>
          <a:p>
            <a:pPr algn="r">
              <a:tabLst>
                <a:tab pos="5599113" algn="l"/>
              </a:tabLst>
            </a:pPr>
            <a:r>
              <a:rPr lang="en-US" sz="2000" dirty="0" smtClean="0"/>
              <a:t>Helen Dong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1588" y="2850997"/>
            <a:ext cx="7655503" cy="627063"/>
          </a:xfrm>
        </p:spPr>
        <p:txBody>
          <a:bodyPr/>
          <a:lstStyle/>
          <a:p>
            <a:pPr algn="ctr"/>
            <a:r>
              <a:rPr lang="en-US" sz="3800" b="1" dirty="0">
                <a:solidFill>
                  <a:srgbClr val="7030A0"/>
                </a:solidFill>
              </a:rPr>
              <a:t>Enhancing Budget </a:t>
            </a:r>
            <a:r>
              <a:rPr lang="en-US" sz="3800" b="1" dirty="0" smtClean="0">
                <a:solidFill>
                  <a:srgbClr val="7030A0"/>
                </a:solidFill>
              </a:rPr>
              <a:t>Literacy &amp;</a:t>
            </a:r>
            <a:endParaRPr lang="en-US" sz="3800" b="1" dirty="0">
              <a:solidFill>
                <a:srgbClr val="7030A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1588" y="3561734"/>
            <a:ext cx="8080663" cy="1063706"/>
          </a:xfrm>
        </p:spPr>
        <p:txBody>
          <a:bodyPr/>
          <a:lstStyle/>
          <a:p>
            <a:pPr algn="ctr"/>
            <a:r>
              <a:rPr lang="en-US" sz="3800" b="1" dirty="0" smtClean="0">
                <a:solidFill>
                  <a:srgbClr val="7030A0"/>
                </a:solidFill>
              </a:rPr>
              <a:t>Building the Proposed FY18 Budget</a:t>
            </a:r>
            <a:endParaRPr lang="en-US" sz="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64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Annual Budget Development Process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72140" y="1395564"/>
            <a:ext cx="8385048" cy="4309778"/>
          </a:xfrm>
        </p:spPr>
        <p:txBody>
          <a:bodyPr/>
          <a:lstStyle/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/>
              <a:t>December</a:t>
            </a:r>
          </a:p>
          <a:p>
            <a:pPr lvl="2" indent="-279400"/>
            <a:r>
              <a:rPr lang="en-US" sz="2200" dirty="0" smtClean="0"/>
              <a:t>Present draft budget to the Board of Trustees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January </a:t>
            </a:r>
          </a:p>
          <a:p>
            <a:pPr lvl="2" indent="-279400"/>
            <a:r>
              <a:rPr lang="en-US" sz="2200" dirty="0"/>
              <a:t>Draft budget request adopted by Board of Trustees</a:t>
            </a:r>
          </a:p>
          <a:p>
            <a:pPr lvl="2" indent="-279400"/>
            <a:r>
              <a:rPr lang="en-US" sz="2200" dirty="0"/>
              <a:t>Adopted budget submitted to the County </a:t>
            </a:r>
            <a:r>
              <a:rPr lang="en-US" sz="2200" dirty="0" smtClean="0"/>
              <a:t>Executive</a:t>
            </a:r>
          </a:p>
          <a:p>
            <a:pPr marL="463550" lvl="1" indent="-231775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/>
              <a:t>March</a:t>
            </a:r>
          </a:p>
          <a:p>
            <a:pPr lvl="2" indent="-279400"/>
            <a:r>
              <a:rPr lang="en-US" sz="2200" dirty="0" smtClean="0"/>
              <a:t>County Executive publicly issues his budget for all County agencies and for Montgomery College</a:t>
            </a:r>
            <a:endParaRPr lang="en-US" sz="22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81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575094"/>
          </a:xfrm>
        </p:spPr>
        <p:txBody>
          <a:bodyPr/>
          <a:lstStyle/>
          <a:p>
            <a:pPr algn="ctr"/>
            <a:r>
              <a:rPr lang="en-US" b="1" dirty="0" smtClean="0"/>
              <a:t>Annual Budget Development Process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74961" y="1434555"/>
            <a:ext cx="8385048" cy="4167754"/>
          </a:xfrm>
        </p:spPr>
        <p:txBody>
          <a:bodyPr/>
          <a:lstStyle/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/>
              <a:t>April – May</a:t>
            </a:r>
          </a:p>
          <a:p>
            <a:pPr lvl="2" indent="-279400"/>
            <a:r>
              <a:rPr lang="en-US" sz="2200" dirty="0" smtClean="0"/>
              <a:t>Public hearings on County Executive budget</a:t>
            </a:r>
          </a:p>
          <a:p>
            <a:pPr lvl="2" indent="-279400"/>
            <a:r>
              <a:rPr lang="en-US" sz="2200" dirty="0" smtClean="0"/>
              <a:t>County Council Education Committee reviews budget</a:t>
            </a:r>
          </a:p>
          <a:p>
            <a:pPr lvl="2" indent="-279400"/>
            <a:r>
              <a:rPr lang="en-US" sz="2200" dirty="0" smtClean="0"/>
              <a:t>Full County Council review and vote on College submission</a:t>
            </a:r>
          </a:p>
          <a:p>
            <a:pPr lvl="1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 smtClean="0"/>
              <a:t>June</a:t>
            </a:r>
          </a:p>
          <a:p>
            <a:pPr lvl="2" indent="-279400"/>
            <a:r>
              <a:rPr lang="en-US" sz="2200" dirty="0" smtClean="0"/>
              <a:t>Board of Trustees adopts budget</a:t>
            </a:r>
          </a:p>
          <a:p>
            <a:pPr marL="230187" lvl="1" indent="0" algn="ctr">
              <a:buNone/>
            </a:pPr>
            <a:endParaRPr lang="en-US" sz="3600" dirty="0" smtClean="0"/>
          </a:p>
          <a:p>
            <a:pPr marL="230187" lvl="1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928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Building the Proposed FY18 Budget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“Don’t tell me what you value, </a:t>
            </a:r>
          </a:p>
          <a:p>
            <a:pPr marL="230187" lvl="1" indent="0" algn="ctr">
              <a:buNone/>
            </a:pPr>
            <a:r>
              <a:rPr lang="en-US" sz="3600" dirty="0"/>
              <a:t>show me your budget and I will </a:t>
            </a:r>
          </a:p>
          <a:p>
            <a:pPr marL="230187" lvl="1" indent="0" algn="ctr">
              <a:buNone/>
            </a:pPr>
            <a:r>
              <a:rPr lang="en-US" sz="3600" dirty="0"/>
              <a:t>tell you what you value.”</a:t>
            </a:r>
          </a:p>
          <a:p>
            <a:pPr marL="230187" lvl="1" indent="0">
              <a:buNone/>
            </a:pPr>
            <a:endParaRPr lang="en-US" dirty="0" smtClean="0"/>
          </a:p>
          <a:p>
            <a:pPr marL="230187" lvl="1" indent="0">
              <a:buNone/>
            </a:pPr>
            <a:r>
              <a:rPr lang="en-US" dirty="0"/>
              <a:t>	</a:t>
            </a:r>
            <a:r>
              <a:rPr lang="en-US" dirty="0" smtClean="0"/>
              <a:t>				- Vice President Joe Biden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16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FY18 President’s Budget Initiatives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2140" y="1313476"/>
            <a:ext cx="8385048" cy="4044137"/>
          </a:xfrm>
        </p:spPr>
        <p:txBody>
          <a:bodyPr/>
          <a:lstStyle/>
          <a:p>
            <a:pPr marL="571500" lvl="1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Student Learning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Completion 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914400" lvl="2" indent="-341313"/>
            <a:r>
              <a:rPr lang="en-US" sz="2400" dirty="0">
                <a:latin typeface="+mn-lt"/>
              </a:rPr>
              <a:t>Achieving the Dream </a:t>
            </a:r>
          </a:p>
          <a:p>
            <a:pPr marL="573088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Student </a:t>
            </a:r>
            <a:r>
              <a:rPr lang="en-US" sz="2400" dirty="0" smtClean="0">
                <a:latin typeface="+mn-lt"/>
              </a:rPr>
              <a:t>Access </a:t>
            </a:r>
            <a:r>
              <a:rPr lang="en-US" sz="2400" dirty="0">
                <a:latin typeface="+mn-lt"/>
              </a:rPr>
              <a:t>and </a:t>
            </a:r>
            <a:r>
              <a:rPr lang="en-US" sz="2400" dirty="0" smtClean="0">
                <a:latin typeface="+mn-lt"/>
              </a:rPr>
              <a:t>Affordability</a:t>
            </a:r>
            <a:endParaRPr lang="en-US" sz="2400" dirty="0">
              <a:latin typeface="+mn-lt"/>
            </a:endParaRPr>
          </a:p>
          <a:p>
            <a:pPr marL="914400" lvl="2" indent="-341313"/>
            <a:r>
              <a:rPr lang="en-US" sz="2400" dirty="0">
                <a:latin typeface="+mn-lt"/>
              </a:rPr>
              <a:t>Scholarships </a:t>
            </a:r>
          </a:p>
          <a:p>
            <a:pPr marL="914400" lvl="2" indent="-341313"/>
            <a:r>
              <a:rPr lang="en-US" sz="2400" dirty="0">
                <a:latin typeface="+mn-lt"/>
              </a:rPr>
              <a:t>Open </a:t>
            </a:r>
            <a:r>
              <a:rPr lang="en-US" sz="2400" dirty="0" smtClean="0">
                <a:latin typeface="+mn-lt"/>
              </a:rPr>
              <a:t>Education </a:t>
            </a: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esources </a:t>
            </a:r>
            <a:r>
              <a:rPr lang="en-US" sz="2400" dirty="0">
                <a:latin typeface="+mn-lt"/>
              </a:rPr>
              <a:t>(OER)</a:t>
            </a:r>
          </a:p>
          <a:p>
            <a:pPr marL="571500" lvl="1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Commitment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Our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mployees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914400" lvl="2" indent="-341313"/>
            <a:r>
              <a:rPr lang="en-US" sz="2400" dirty="0">
                <a:latin typeface="+mn-lt"/>
              </a:rPr>
              <a:t>Collective </a:t>
            </a:r>
            <a:r>
              <a:rPr lang="en-US" sz="2400" dirty="0" smtClean="0">
                <a:latin typeface="+mn-lt"/>
              </a:rPr>
              <a:t>Bargaining </a:t>
            </a:r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greements</a:t>
            </a:r>
            <a:endParaRPr lang="en-US" sz="2400" dirty="0">
              <a:latin typeface="+mn-lt"/>
            </a:endParaRPr>
          </a:p>
          <a:p>
            <a:pPr marL="571500" lvl="1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Safety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Security </a:t>
            </a:r>
          </a:p>
          <a:p>
            <a:pPr marL="115887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70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320060"/>
            <a:ext cx="8839201" cy="563231"/>
          </a:xfrm>
        </p:spPr>
        <p:txBody>
          <a:bodyPr/>
          <a:lstStyle/>
          <a:p>
            <a:pPr algn="ctr"/>
            <a:r>
              <a:rPr lang="en-US" b="1" dirty="0"/>
              <a:t>FY18 President’s Budget Initiatives </a:t>
            </a:r>
            <a:r>
              <a:rPr lang="en-US" sz="2400" b="1" dirty="0" smtClean="0"/>
              <a:t>(</a:t>
            </a:r>
            <a:r>
              <a:rPr lang="en-US" sz="2000" b="1" dirty="0" smtClean="0"/>
              <a:t>cont</a:t>
            </a:r>
            <a:r>
              <a:rPr lang="en-US" sz="2400" b="1" dirty="0" smtClean="0"/>
              <a:t>.)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3380" y="1363100"/>
            <a:ext cx="8385048" cy="4437199"/>
          </a:xfrm>
        </p:spPr>
        <p:txBody>
          <a:bodyPr/>
          <a:lstStyle/>
          <a:p>
            <a:pPr marL="573088" lvl="1" indent="-344488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Effectiveness/Sustainability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</a:p>
          <a:p>
            <a:pPr marL="914400" lvl="2" indent="-341313"/>
            <a:r>
              <a:rPr lang="en-US" sz="2200" b="1" dirty="0" smtClean="0">
                <a:solidFill>
                  <a:srgbClr val="7030A0"/>
                </a:solidFill>
              </a:rPr>
              <a:t>REIMAGINE</a:t>
            </a:r>
            <a:r>
              <a:rPr lang="en-US" sz="2200" dirty="0" smtClean="0"/>
              <a:t> </a:t>
            </a:r>
            <a:r>
              <a:rPr lang="en-US" sz="2200" dirty="0"/>
              <a:t>services and </a:t>
            </a:r>
            <a:r>
              <a:rPr lang="en-US" sz="2200" b="1" dirty="0">
                <a:solidFill>
                  <a:srgbClr val="7030A0"/>
                </a:solidFill>
              </a:rPr>
              <a:t>RETHINK</a:t>
            </a:r>
            <a:r>
              <a:rPr lang="en-US" sz="2200" dirty="0"/>
              <a:t> work</a:t>
            </a:r>
          </a:p>
          <a:p>
            <a:pPr marL="914400" lvl="2" indent="-341313"/>
            <a:r>
              <a:rPr lang="en-US" sz="2200" dirty="0" smtClean="0"/>
              <a:t>Kickoff </a:t>
            </a:r>
            <a:r>
              <a:rPr lang="en-US" sz="2200" dirty="0"/>
              <a:t>Blue Ribbon committee – December 2016</a:t>
            </a:r>
          </a:p>
          <a:p>
            <a:pPr marL="914400" lvl="2" indent="-341313"/>
            <a:r>
              <a:rPr lang="en-US" sz="2200" dirty="0" smtClean="0"/>
              <a:t>Continue </a:t>
            </a:r>
            <a:r>
              <a:rPr lang="en-US" sz="2200" dirty="0"/>
              <a:t>to implement compensation and classification study </a:t>
            </a:r>
          </a:p>
          <a:p>
            <a:pPr marL="914400" lvl="2" indent="-341313"/>
            <a:r>
              <a:rPr lang="en-US" sz="2200" dirty="0" smtClean="0"/>
              <a:t>Advance </a:t>
            </a:r>
            <a:r>
              <a:rPr lang="en-US" sz="2200" dirty="0"/>
              <a:t>strategic enrollment plan</a:t>
            </a:r>
          </a:p>
          <a:p>
            <a:pPr marL="914400" lvl="2" indent="-341313"/>
            <a:r>
              <a:rPr lang="en-US" sz="2200" dirty="0" smtClean="0"/>
              <a:t>Revamp </a:t>
            </a:r>
            <a:r>
              <a:rPr lang="en-US" sz="2200" dirty="0"/>
              <a:t>advising and scheduling courses</a:t>
            </a:r>
          </a:p>
          <a:p>
            <a:pPr marL="914400" lvl="2" indent="-341313"/>
            <a:r>
              <a:rPr lang="en-US" sz="2200" dirty="0" smtClean="0"/>
              <a:t>Enhance </a:t>
            </a:r>
            <a:r>
              <a:rPr lang="en-US" sz="2200" dirty="0"/>
              <a:t>use of data for decision-making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72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877163"/>
          </a:xfrm>
        </p:spPr>
        <p:txBody>
          <a:bodyPr/>
          <a:lstStyle/>
          <a:p>
            <a:pPr algn="ctr"/>
            <a:r>
              <a:rPr lang="en-US" b="1" dirty="0" smtClean="0"/>
              <a:t>Proposed FY18 Current Fund Budget </a:t>
            </a:r>
            <a:r>
              <a:rPr lang="en-US" sz="2400" b="1" dirty="0" smtClean="0"/>
              <a:t>Revenue Assumptions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14" y="1506512"/>
            <a:ext cx="8384895" cy="4526319"/>
          </a:xfrm>
        </p:spPr>
        <p:txBody>
          <a:bodyPr/>
          <a:lstStyle/>
          <a:p>
            <a:pPr marL="463550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Tuition and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Fees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		</a:t>
            </a: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lvl="2"/>
            <a:r>
              <a:rPr lang="en-US" sz="2000" dirty="0"/>
              <a:t>Credit hour enrollment – 462,900 hours projected*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lvl="2"/>
            <a:r>
              <a:rPr lang="en-US" sz="2000" dirty="0"/>
              <a:t>29,638 hours lower than FY17 budget</a:t>
            </a:r>
          </a:p>
          <a:p>
            <a:pPr marL="0" indent="0">
              <a:buNone/>
            </a:pPr>
            <a:r>
              <a:rPr lang="en-US" sz="1400" dirty="0" smtClean="0">
                <a:latin typeface="+mn-lt"/>
              </a:rPr>
              <a:t>*  Note: Not final </a:t>
            </a:r>
            <a:endParaRPr lang="en-US" sz="14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98" y="2285145"/>
            <a:ext cx="6922365" cy="27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877163"/>
          </a:xfrm>
        </p:spPr>
        <p:txBody>
          <a:bodyPr/>
          <a:lstStyle/>
          <a:p>
            <a:pPr algn="ctr"/>
            <a:r>
              <a:rPr lang="en-US" b="1" dirty="0" smtClean="0"/>
              <a:t>FY18 </a:t>
            </a:r>
            <a:r>
              <a:rPr lang="en-US" b="1" dirty="0"/>
              <a:t>Current Fund </a:t>
            </a:r>
            <a:r>
              <a:rPr lang="en-US" b="1" dirty="0" smtClean="0"/>
              <a:t>Budget</a:t>
            </a:r>
            <a:br>
              <a:rPr lang="en-US" b="1" dirty="0" smtClean="0"/>
            </a:br>
            <a:r>
              <a:rPr lang="en-US" sz="2400" b="1" dirty="0" smtClean="0"/>
              <a:t>Revenue Assumptions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13" y="1602648"/>
            <a:ext cx="8485107" cy="4038299"/>
          </a:xfrm>
        </p:spPr>
        <p:txBody>
          <a:bodyPr/>
          <a:lstStyle/>
          <a:p>
            <a:pPr marL="574675" indent="-342900"/>
            <a:r>
              <a:rPr lang="en-US" sz="2400" dirty="0" smtClean="0">
                <a:latin typeface="+mn-lt"/>
                <a:cs typeface="Arial" panose="020B0604020202020204" pitchFamily="34" charset="0"/>
              </a:rPr>
              <a:t>State Aid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L="914400" lvl="2" indent="-341313"/>
            <a:r>
              <a:rPr lang="en-US" sz="2400" dirty="0" smtClean="0">
                <a:latin typeface="+mn-lt"/>
                <a:cs typeface="Arial" panose="020B0604020202020204" pitchFamily="34" charset="0"/>
              </a:rPr>
              <a:t>Update January 2017</a:t>
            </a:r>
          </a:p>
          <a:p>
            <a:pPr marL="573088" lvl="1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Other Revenue</a:t>
            </a:r>
          </a:p>
          <a:p>
            <a:pPr marL="914400" lvl="2" indent="-341313"/>
            <a:r>
              <a:rPr lang="en-US" sz="2400" dirty="0" smtClean="0">
                <a:latin typeface="+mn-lt"/>
                <a:cs typeface="Arial" panose="020B0604020202020204" pitchFamily="34" charset="0"/>
              </a:rPr>
              <a:t>Use Follett to fund the operating budget</a:t>
            </a:r>
          </a:p>
          <a:p>
            <a:pPr marL="573088" lvl="1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Fund Balance</a:t>
            </a:r>
          </a:p>
          <a:p>
            <a:pPr marL="914400" lvl="2" indent="-341313"/>
            <a:r>
              <a:rPr lang="en-US" sz="2400" dirty="0" smtClean="0">
                <a:latin typeface="+mn-lt"/>
                <a:cs typeface="Arial" panose="020B0604020202020204" pitchFamily="34" charset="0"/>
              </a:rPr>
              <a:t>Make up $4.5 million one-time use in FY2017</a:t>
            </a:r>
          </a:p>
          <a:p>
            <a:pPr marL="573088" lvl="1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County Request (to be finalized by the Board of Trustees in January 2017)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1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877163"/>
          </a:xfrm>
        </p:spPr>
        <p:txBody>
          <a:bodyPr/>
          <a:lstStyle/>
          <a:p>
            <a:pPr algn="ctr"/>
            <a:r>
              <a:rPr lang="en-US" b="1" dirty="0" smtClean="0"/>
              <a:t>FY18 </a:t>
            </a:r>
            <a:r>
              <a:rPr lang="en-US" b="1" dirty="0"/>
              <a:t>Current Fund </a:t>
            </a:r>
            <a:r>
              <a:rPr lang="en-US" b="1" dirty="0" smtClean="0"/>
              <a:t>Budget</a:t>
            </a:r>
            <a:br>
              <a:rPr lang="en-US" b="1" dirty="0" smtClean="0"/>
            </a:br>
            <a:r>
              <a:rPr lang="en-US" sz="2400" b="1" dirty="0" smtClean="0"/>
              <a:t>Expenditure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13" y="1493464"/>
            <a:ext cx="8485107" cy="4270118"/>
          </a:xfrm>
        </p:spPr>
        <p:txBody>
          <a:bodyPr/>
          <a:lstStyle/>
          <a:p>
            <a:pPr marL="574675" indent="-342900"/>
            <a:r>
              <a:rPr lang="en-US" sz="2400" dirty="0">
                <a:latin typeface="+mn-lt"/>
                <a:cs typeface="Arial" panose="020B0604020202020204" pitchFamily="34" charset="0"/>
              </a:rPr>
              <a:t>Compensation 	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Salary/FICA increases 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County minimum wage change  			    </a:t>
            </a:r>
          </a:p>
          <a:p>
            <a:pPr marL="574675" indent="-342900"/>
            <a:r>
              <a:rPr lang="en-US" sz="2400" dirty="0">
                <a:latin typeface="+mn-lt"/>
                <a:cs typeface="Arial" panose="020B0604020202020204" pitchFamily="34" charset="0"/>
              </a:rPr>
              <a:t>Employee benefits </a:t>
            </a:r>
          </a:p>
          <a:p>
            <a:pPr marL="574675" indent="-342900"/>
            <a:r>
              <a:rPr lang="en-US" sz="2400" dirty="0">
                <a:latin typeface="+mn-lt"/>
                <a:cs typeface="Arial" panose="020B0604020202020204" pitchFamily="34" charset="0"/>
              </a:rPr>
              <a:t>Same services </a:t>
            </a:r>
          </a:p>
          <a:p>
            <a:pPr marL="574675" indent="-342900"/>
            <a:r>
              <a:rPr lang="en-US" sz="2400" dirty="0">
                <a:latin typeface="+mn-lt"/>
                <a:cs typeface="Arial" panose="020B0604020202020204" pitchFamily="34" charset="0"/>
              </a:rPr>
              <a:t>President’s Initiatives 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ATD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Safety and Security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Open Education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8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4" y="317838"/>
            <a:ext cx="8384895" cy="877163"/>
          </a:xfrm>
        </p:spPr>
        <p:txBody>
          <a:bodyPr/>
          <a:lstStyle/>
          <a:p>
            <a:pPr algn="ctr"/>
            <a:r>
              <a:rPr lang="en-US" b="1" dirty="0" smtClean="0"/>
              <a:t>FY18 Current </a:t>
            </a:r>
            <a:r>
              <a:rPr lang="en-US" b="1" dirty="0"/>
              <a:t>Fund </a:t>
            </a:r>
            <a:r>
              <a:rPr lang="en-US" b="1" dirty="0" smtClean="0"/>
              <a:t>Budget</a:t>
            </a:r>
            <a:br>
              <a:rPr lang="en-US" b="1" dirty="0" smtClean="0"/>
            </a:br>
            <a:r>
              <a:rPr lang="en-US" sz="2400" b="1" dirty="0" smtClean="0"/>
              <a:t>Structural Gap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0302" y="1513479"/>
            <a:ext cx="8385048" cy="353304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Projected Revenue	 </a:t>
            </a:r>
            <a:r>
              <a:rPr lang="en-US" sz="2400" dirty="0" smtClean="0">
                <a:solidFill>
                  <a:srgbClr val="FF0000"/>
                </a:solidFill>
              </a:rPr>
              <a:t>     $4.0 MILLION</a:t>
            </a:r>
            <a:r>
              <a:rPr lang="en-US" sz="2400" dirty="0" smtClean="0"/>
              <a:t> </a:t>
            </a:r>
            <a:r>
              <a:rPr lang="en-US" sz="1800" dirty="0"/>
              <a:t>(excludes County </a:t>
            </a:r>
            <a:r>
              <a:rPr lang="en-US" sz="1800" dirty="0" smtClean="0"/>
              <a:t>as</a:t>
            </a:r>
            <a:r>
              <a:rPr lang="en-US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smtClean="0"/>
              <a:t>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Projected Expenditures </a:t>
            </a: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chemeClr val="tx1"/>
                </a:solidFill>
              </a:rPr>
              <a:t>$ 8.7 MILLION  </a:t>
            </a:r>
            <a:r>
              <a:rPr lang="en-US" sz="1800" dirty="0" smtClean="0"/>
              <a:t>(</a:t>
            </a:r>
            <a:r>
              <a:rPr lang="en-US" sz="1800" dirty="0"/>
              <a:t>excludes </a:t>
            </a:r>
            <a:r>
              <a:rPr lang="en-US" sz="1800" dirty="0" smtClean="0"/>
              <a:t>initiatives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Projected Gap </a:t>
            </a:r>
            <a:r>
              <a:rPr lang="en-US" sz="1800" dirty="0" smtClean="0"/>
              <a:t>(before County ask)  </a:t>
            </a:r>
            <a:r>
              <a:rPr lang="en-US" sz="2400" dirty="0" smtClean="0">
                <a:solidFill>
                  <a:srgbClr val="FF0000"/>
                </a:solidFill>
              </a:rPr>
              <a:t>$ 12.7 MILLION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072388" y="1932987"/>
            <a:ext cx="484632" cy="676893"/>
          </a:xfrm>
          <a:prstGeom prst="downArrow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3706285" y="2834898"/>
            <a:ext cx="492879" cy="629390"/>
          </a:xfrm>
          <a:prstGeom prst="upArrow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11620008">
            <a:off x="4410306" y="501375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4745" y="32443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7996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Realities of an Unsustainable Pattern</a:t>
            </a:r>
            <a:endParaRPr lang="en-US" b="1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75888" y="1315271"/>
            <a:ext cx="8385048" cy="4594750"/>
          </a:xfrm>
          <a:prstGeom prst="rect">
            <a:avLst/>
          </a:prstGeom>
        </p:spPr>
        <p:txBody>
          <a:bodyPr/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51237F"/>
              </a:buClr>
              <a:buFont typeface="Wingdings" panose="05000000000000000000" pitchFamily="2" charset="2"/>
              <a:buChar char="§"/>
              <a:defRPr lang="en-US" sz="2100" b="0" kern="120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51237F"/>
              </a:buClr>
              <a:buFont typeface="Arial" panose="020B0604020202020204" pitchFamily="34" charset="0"/>
              <a:buChar char="•"/>
              <a:defRPr lang="en-US" sz="2100" b="0" kern="120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742950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51237F"/>
              </a:buClr>
              <a:buFont typeface="Arial" panose="020B0604020202020204" pitchFamily="34" charset="0"/>
              <a:buChar char="‒"/>
              <a:defRPr lang="en-US" sz="2100" b="0" kern="120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51237F"/>
              </a:buClr>
              <a:buFont typeface="Wingdings" panose="05000000000000000000" pitchFamily="2" charset="2"/>
              <a:buChar char="§"/>
              <a:defRPr lang="en-US" sz="2100" b="0" kern="120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12863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51237F"/>
              </a:buClr>
              <a:buFont typeface="Arial" panose="020B0604020202020204" pitchFamily="34" charset="0"/>
              <a:buChar char="•"/>
              <a:defRPr lang="en-US" sz="2100" b="0" kern="1200" dirty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Institutional Challenges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dirty="0" smtClean="0"/>
              <a:t>Credit hour enrollment projection = FY2007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dirty="0" smtClean="0"/>
              <a:t>Decline in credit hour enrollment affects State aid</a:t>
            </a:r>
          </a:p>
          <a:p>
            <a:pPr marL="914400" lvl="2" indent="-341313">
              <a:lnSpc>
                <a:spcPct val="50000"/>
              </a:lnSpc>
            </a:pPr>
            <a:r>
              <a:rPr lang="en-US" dirty="0" smtClean="0"/>
              <a:t>Past wage increases (5-7%) are not sustainable</a:t>
            </a:r>
          </a:p>
          <a:p>
            <a:pPr marL="573088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Funding Source Challenges</a:t>
            </a:r>
          </a:p>
          <a:p>
            <a:pPr marL="914400" lvl="2" indent="-341313"/>
            <a:r>
              <a:rPr lang="en-US" dirty="0" smtClean="0"/>
              <a:t>County government is facing economic and political challenges</a:t>
            </a:r>
          </a:p>
          <a:p>
            <a:pPr marL="1146175" lvl="4" indent="-231775">
              <a:spcBef>
                <a:spcPts val="600"/>
              </a:spcBef>
            </a:pPr>
            <a:r>
              <a:rPr lang="en-US" dirty="0" smtClean="0"/>
              <a:t>Revenues are rising (very slightly)</a:t>
            </a:r>
          </a:p>
          <a:p>
            <a:pPr marL="1146175" lvl="4" indent="-231775">
              <a:spcBef>
                <a:spcPts val="600"/>
              </a:spcBef>
            </a:pPr>
            <a:r>
              <a:rPr lang="en-US" dirty="0" smtClean="0"/>
              <a:t>Passing of term limits</a:t>
            </a:r>
          </a:p>
          <a:p>
            <a:pPr marL="914400" lvl="2" indent="-341313"/>
            <a:r>
              <a:rPr lang="en-US" dirty="0"/>
              <a:t>MCPS has increasing enrollments</a:t>
            </a:r>
          </a:p>
          <a:p>
            <a:pPr marL="1146175" lvl="4" indent="-231775">
              <a:spcBef>
                <a:spcPts val="600"/>
              </a:spcBef>
            </a:pPr>
            <a:r>
              <a:rPr lang="en-US" dirty="0"/>
              <a:t>Currently 50% of County budget</a:t>
            </a:r>
          </a:p>
        </p:txBody>
      </p:sp>
    </p:spTree>
    <p:extLst>
      <p:ext uri="{BB962C8B-B14F-4D97-AF65-F5344CB8AC3E}">
        <p14:creationId xmlns:p14="http://schemas.microsoft.com/office/powerpoint/2010/main" val="375035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72140" y="1360659"/>
            <a:ext cx="8385048" cy="3893923"/>
          </a:xfrm>
        </p:spPr>
        <p:txBody>
          <a:bodyPr/>
          <a:lstStyle/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Budget definition &amp; purpose</a:t>
            </a:r>
            <a:endParaRPr lang="en-US" sz="2800" dirty="0"/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Budgets at Montgomery College</a:t>
            </a:r>
            <a:endParaRPr lang="en-US" sz="2800" dirty="0"/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Operating fund revenue sources 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Operating fund expenditures</a:t>
            </a:r>
          </a:p>
          <a:p>
            <a:pPr marL="573088" lvl="1" indent="-342900"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Annual budget development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209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563231"/>
          </a:xfrm>
        </p:spPr>
        <p:txBody>
          <a:bodyPr/>
          <a:lstStyle/>
          <a:p>
            <a:pPr algn="ctr"/>
            <a:r>
              <a:rPr lang="en-US" b="1" dirty="0" smtClean="0">
                <a:latin typeface="+mj-lt"/>
                <a:cs typeface="Arial" panose="020B0604020202020204" pitchFamily="34" charset="0"/>
              </a:rPr>
              <a:t>Structural Gap Solutions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61" y="1433855"/>
            <a:ext cx="8385048" cy="3863977"/>
          </a:xfrm>
        </p:spPr>
        <p:txBody>
          <a:bodyPr/>
          <a:lstStyle/>
          <a:p>
            <a:pPr marL="573088" indent="-344488"/>
            <a:r>
              <a:rPr lang="en-US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Maintain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on achieving student success</a:t>
            </a:r>
          </a:p>
          <a:p>
            <a:pPr marL="573088" indent="-344488"/>
            <a:r>
              <a:rPr lang="en-US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actions:</a:t>
            </a:r>
          </a:p>
          <a:p>
            <a:pPr marL="914400" lvl="2" indent="-341313"/>
            <a:r>
              <a:rPr lang="en-US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Reductions to the base budget </a:t>
            </a:r>
          </a:p>
          <a:p>
            <a:pPr marL="914400" lvl="2" indent="-341313"/>
            <a:r>
              <a:rPr lang="en-US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Efficiencies </a:t>
            </a:r>
          </a:p>
          <a:p>
            <a:pPr marL="914400" lvl="2" indent="-341313"/>
            <a:r>
              <a:rPr lang="en-US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Additional resources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260675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14" y="1264084"/>
            <a:ext cx="3836651" cy="383665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575094"/>
          </a:xfrm>
        </p:spPr>
        <p:txBody>
          <a:bodyPr/>
          <a:lstStyle/>
          <a:p>
            <a:pPr algn="ctr"/>
            <a:r>
              <a:rPr lang="en-US" b="1" dirty="0" smtClean="0"/>
              <a:t>Questions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7656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14" y="1340588"/>
            <a:ext cx="8385048" cy="4571232"/>
          </a:xfrm>
        </p:spPr>
        <p:txBody>
          <a:bodyPr/>
          <a:lstStyle/>
          <a:p>
            <a:pPr marL="573088" indent="-344488">
              <a:buSzPct val="80000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FY18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President’s Budget Initiatives </a:t>
            </a:r>
          </a:p>
          <a:p>
            <a:pPr marL="573088" indent="-344488">
              <a:buSzPct val="80000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FY18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Current Fund Budget: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Revenue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&amp; Expenditure Assumptions</a:t>
            </a:r>
          </a:p>
          <a:p>
            <a:pPr marL="573088" indent="-344488">
              <a:buSzPct val="80000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FY18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Current Fund Budget: Structural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Gap</a:t>
            </a:r>
          </a:p>
          <a:p>
            <a:pPr marL="573088" indent="-344488">
              <a:buSzPct val="80000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Realities of an Unsustainable Pattern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  <a:p>
            <a:pPr marL="573088" indent="-344488">
              <a:buSzPct val="80000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Structural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Gap Solutions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38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17838"/>
            <a:ext cx="8387869" cy="563231"/>
          </a:xfrm>
        </p:spPr>
        <p:txBody>
          <a:bodyPr/>
          <a:lstStyle/>
          <a:p>
            <a:pPr algn="ctr"/>
            <a:r>
              <a:rPr lang="en-US" b="1" dirty="0" smtClean="0"/>
              <a:t>Budget Definition &amp; 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13" y="1276193"/>
            <a:ext cx="8516337" cy="439051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What is a budget?</a:t>
            </a:r>
          </a:p>
          <a:p>
            <a:pPr lvl="2" indent="-279400"/>
            <a:r>
              <a:rPr lang="en-US" sz="2200" dirty="0"/>
              <a:t>A plan for an organization’s outgoing expenses and incoming revenues for a specific period of time.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What is the purpose of a budget?</a:t>
            </a:r>
          </a:p>
          <a:p>
            <a:pPr lvl="2" indent="-279400"/>
            <a:r>
              <a:rPr lang="en-US" sz="2200" dirty="0"/>
              <a:t>Plan, </a:t>
            </a:r>
            <a:r>
              <a:rPr lang="en-US" sz="2200" dirty="0" smtClean="0"/>
              <a:t>track, </a:t>
            </a:r>
            <a:r>
              <a:rPr lang="en-US" sz="2200" dirty="0"/>
              <a:t>and control spending.</a:t>
            </a:r>
          </a:p>
          <a:p>
            <a:pPr marL="746125" lvl="2" indent="0">
              <a:spcBef>
                <a:spcPts val="600"/>
              </a:spcBef>
              <a:buNone/>
            </a:pPr>
            <a:r>
              <a:rPr lang="en-US" sz="2200" dirty="0"/>
              <a:t>The purpose is to ensure that spending follows a plan, stays within preset limits, and does not exceed available funds.</a:t>
            </a:r>
          </a:p>
          <a:p>
            <a:pPr lvl="2" indent="-279400"/>
            <a:r>
              <a:rPr lang="en-US" sz="2200" dirty="0"/>
              <a:t>Support funding requests.</a:t>
            </a:r>
          </a:p>
          <a:p>
            <a:pPr marL="746125" lvl="2" indent="0">
              <a:spcBef>
                <a:spcPts val="600"/>
              </a:spcBef>
              <a:buNone/>
            </a:pPr>
            <a:r>
              <a:rPr lang="en-US" sz="2200" dirty="0"/>
              <a:t>The purpose is to justify funding requests by showing </a:t>
            </a:r>
            <a:r>
              <a:rPr lang="en-US" sz="2200" dirty="0" smtClean="0"/>
              <a:t>how funds are used.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 bwMode="auto">
          <a:xfrm flipH="1">
            <a:off x="4187055" y="6316580"/>
            <a:ext cx="21650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7907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Budgets at Montgomery College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71143"/>
              </p:ext>
            </p:extLst>
          </p:nvPr>
        </p:nvGraphicFramePr>
        <p:xfrm>
          <a:off x="468243" y="1323758"/>
          <a:ext cx="8195662" cy="44655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97831">
                  <a:extLst>
                    <a:ext uri="{9D8B030D-6E8A-4147-A177-3AD203B41FA5}">
                      <a16:colId xmlns:a16="http://schemas.microsoft.com/office/drawing/2014/main" val="3852769103"/>
                    </a:ext>
                  </a:extLst>
                </a:gridCol>
                <a:gridCol w="4097831">
                  <a:extLst>
                    <a:ext uri="{9D8B030D-6E8A-4147-A177-3AD203B41FA5}">
                      <a16:colId xmlns:a16="http://schemas.microsoft.com/office/drawing/2014/main" val="1460639631"/>
                    </a:ext>
                  </a:extLst>
                </a:gridCol>
              </a:tblGrid>
              <a:tr h="3342846">
                <a:tc>
                  <a:txBody>
                    <a:bodyPr/>
                    <a:lstStyle/>
                    <a:p>
                      <a:pPr marL="463550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Operating Fund aka Current Fund</a:t>
                      </a:r>
                      <a:r>
                        <a:rPr lang="en-US" sz="2100" baseline="30000" dirty="0">
                          <a:effectLst/>
                        </a:rPr>
                        <a:t>*</a:t>
                      </a:r>
                    </a:p>
                    <a:p>
                      <a:pPr marL="463550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Emergency Plant Maintenance and Repair Fund</a:t>
                      </a:r>
                      <a:r>
                        <a:rPr lang="en-US" sz="2100" baseline="30000" dirty="0">
                          <a:effectLst/>
                        </a:rPr>
                        <a:t>*</a:t>
                      </a:r>
                    </a:p>
                    <a:p>
                      <a:pPr marL="463550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County Grant Fund</a:t>
                      </a:r>
                      <a:r>
                        <a:rPr lang="en-US" sz="2100" baseline="30000" dirty="0">
                          <a:effectLst/>
                        </a:rPr>
                        <a:t>*</a:t>
                      </a:r>
                    </a:p>
                    <a:p>
                      <a:pPr marL="463550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Workforce Development and Continuing Education Fund</a:t>
                      </a:r>
                    </a:p>
                    <a:p>
                      <a:pPr marL="463550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Auxiliary Enterprises </a:t>
                      </a:r>
                      <a:r>
                        <a:rPr lang="en-US" sz="2100" dirty="0" smtClean="0">
                          <a:effectLst/>
                        </a:rPr>
                        <a:t>Fund</a:t>
                      </a:r>
                    </a:p>
                    <a:p>
                      <a:pPr marL="342900" marR="0" lvl="0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100" dirty="0" smtClean="0">
                        <a:effectLst/>
                      </a:endParaRPr>
                    </a:p>
                  </a:txBody>
                  <a:tcPr marL="66421" marR="66421" marT="0" marB="0"/>
                </a:tc>
                <a:tc>
                  <a:txBody>
                    <a:bodyPr/>
                    <a:lstStyle/>
                    <a:p>
                      <a:pPr marL="341313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Transportation and Major Facilities Reserve Fund</a:t>
                      </a:r>
                      <a:r>
                        <a:rPr lang="en-US" sz="2100" baseline="30000" dirty="0">
                          <a:effectLst/>
                        </a:rPr>
                        <a:t>+</a:t>
                      </a:r>
                      <a:endParaRPr lang="en-US" sz="2100" dirty="0">
                        <a:effectLst/>
                      </a:endParaRPr>
                    </a:p>
                    <a:p>
                      <a:pPr marL="341313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Federal, State, and Private Grants</a:t>
                      </a:r>
                    </a:p>
                    <a:p>
                      <a:pPr marL="341313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MC 50</a:t>
                      </a:r>
                      <a:r>
                        <a:rPr lang="en-US" sz="2100" baseline="30000" dirty="0">
                          <a:effectLst/>
                        </a:rPr>
                        <a:t>th</a:t>
                      </a:r>
                      <a:r>
                        <a:rPr lang="en-US" sz="2100" dirty="0">
                          <a:effectLst/>
                        </a:rPr>
                        <a:t> Endowment Fund</a:t>
                      </a:r>
                    </a:p>
                    <a:p>
                      <a:pPr marL="341313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Student Activities and Athletics</a:t>
                      </a:r>
                      <a:r>
                        <a:rPr lang="en-US" sz="2100" baseline="30000" dirty="0">
                          <a:effectLst/>
                        </a:rPr>
                        <a:t>+</a:t>
                      </a:r>
                      <a:endParaRPr lang="en-US" sz="2100" dirty="0">
                        <a:effectLst/>
                      </a:endParaRPr>
                    </a:p>
                    <a:p>
                      <a:pPr marL="341313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>
                          <a:effectLst/>
                        </a:rPr>
                        <a:t>MC Cable </a:t>
                      </a:r>
                      <a:r>
                        <a:rPr lang="en-US" sz="2100" dirty="0" smtClean="0">
                          <a:effectLst/>
                        </a:rPr>
                        <a:t>TV</a:t>
                      </a: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 smtClean="0">
                        <a:effectLst/>
                      </a:endParaRPr>
                    </a:p>
                    <a:p>
                      <a:pPr marL="341313" marR="0" lvl="0" indent="-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100" dirty="0" smtClean="0">
                          <a:effectLst/>
                        </a:rPr>
                        <a:t>Capital Budget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1" marR="66421" marT="0" marB="0"/>
                </a:tc>
                <a:extLst>
                  <a:ext uri="{0D108BD9-81ED-4DB2-BD59-A6C34878D82A}">
                    <a16:rowId xmlns:a16="http://schemas.microsoft.com/office/drawing/2014/main" val="188128260"/>
                  </a:ext>
                </a:extLst>
              </a:tr>
              <a:tr h="884190">
                <a:tc>
                  <a:txBody>
                    <a:bodyPr/>
                    <a:lstStyle/>
                    <a:p>
                      <a:pPr marL="0" marR="0" indent="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    *Tax supported by County Residents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1" marR="66421" marT="0" marB="0"/>
                </a:tc>
                <a:tc>
                  <a:txBody>
                    <a:bodyPr/>
                    <a:lstStyle/>
                    <a:p>
                      <a:pPr marL="457200" marR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effectLst/>
                        </a:rPr>
                        <a:t>      +</a:t>
                      </a:r>
                      <a:r>
                        <a:rPr lang="en-US" sz="1400" dirty="0" smtClean="0">
                          <a:effectLst/>
                        </a:rPr>
                        <a:t>Supported through student fee</a:t>
                      </a:r>
                    </a:p>
                  </a:txBody>
                  <a:tcPr marL="66421" marR="66421" marT="0" marB="0"/>
                </a:tc>
                <a:extLst>
                  <a:ext uri="{0D108BD9-81ED-4DB2-BD59-A6C34878D82A}">
                    <a16:rowId xmlns:a16="http://schemas.microsoft.com/office/drawing/2014/main" val="62998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4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04190"/>
            <a:ext cx="8387869" cy="575094"/>
          </a:xfrm>
        </p:spPr>
        <p:txBody>
          <a:bodyPr/>
          <a:lstStyle/>
          <a:p>
            <a:pPr algn="ctr"/>
            <a:r>
              <a:rPr lang="en-US" b="1" dirty="0" smtClean="0"/>
              <a:t>Operating Fund Revenue Sources</a:t>
            </a:r>
            <a:endParaRPr lang="en-US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72140" y="839712"/>
            <a:ext cx="8388793" cy="3716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FY17 Budget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47630"/>
              </p:ext>
            </p:extLst>
          </p:nvPr>
        </p:nvGraphicFramePr>
        <p:xfrm>
          <a:off x="372140" y="1609490"/>
          <a:ext cx="8508813" cy="410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8" y="317838"/>
            <a:ext cx="8597171" cy="550151"/>
          </a:xfrm>
        </p:spPr>
        <p:txBody>
          <a:bodyPr/>
          <a:lstStyle/>
          <a:p>
            <a:pPr algn="ctr"/>
            <a:r>
              <a:rPr lang="en-US" sz="3500" b="1" dirty="0"/>
              <a:t>Operating Fund Expenditures by </a:t>
            </a:r>
            <a:r>
              <a:rPr lang="en-US" sz="3500" b="1" dirty="0" smtClean="0"/>
              <a:t>Function</a:t>
            </a:r>
            <a:endParaRPr lang="en-US" sz="3500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72140" y="867989"/>
            <a:ext cx="8388793" cy="59755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FY17 Budget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47554"/>
              </p:ext>
            </p:extLst>
          </p:nvPr>
        </p:nvGraphicFramePr>
        <p:xfrm>
          <a:off x="372140" y="1603332"/>
          <a:ext cx="8220715" cy="407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027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44" y="304024"/>
            <a:ext cx="8387869" cy="575094"/>
          </a:xfrm>
        </p:spPr>
        <p:txBody>
          <a:bodyPr/>
          <a:lstStyle/>
          <a:p>
            <a:pPr algn="ctr"/>
            <a:r>
              <a:rPr lang="en-US" b="1" dirty="0" smtClean="0"/>
              <a:t>Operating Fund Expenditures by Object</a:t>
            </a:r>
            <a:endParaRPr lang="en-US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72140" y="879118"/>
            <a:ext cx="8388793" cy="3716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FY17 Budget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002532"/>
              </p:ext>
            </p:extLst>
          </p:nvPr>
        </p:nvGraphicFramePr>
        <p:xfrm>
          <a:off x="372140" y="1694046"/>
          <a:ext cx="8387869" cy="414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Annual Budget Development Process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72140" y="1151573"/>
            <a:ext cx="8385048" cy="4592404"/>
          </a:xfrm>
        </p:spPr>
        <p:txBody>
          <a:bodyPr/>
          <a:lstStyle/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/>
              <a:t>June – September</a:t>
            </a:r>
          </a:p>
          <a:p>
            <a:pPr lvl="2" indent="-279400"/>
            <a:r>
              <a:rPr lang="en-US" sz="2200" dirty="0" smtClean="0"/>
              <a:t>Calculate same service level costs</a:t>
            </a:r>
          </a:p>
          <a:p>
            <a:pPr lvl="2" indent="-279400"/>
            <a:r>
              <a:rPr lang="en-US" sz="2200" dirty="0" smtClean="0"/>
              <a:t>Outline Senior Advisory Leadership Team (SALT) initiatives</a:t>
            </a:r>
          </a:p>
          <a:p>
            <a:pPr lvl="2" indent="-279400"/>
            <a:r>
              <a:rPr lang="en-US" sz="2200" dirty="0" smtClean="0"/>
              <a:t>Evaluate compensation commitments</a:t>
            </a:r>
          </a:p>
          <a:p>
            <a:pPr lvl="2" indent="-279400"/>
            <a:r>
              <a:rPr lang="en-US" sz="2200" dirty="0" smtClean="0"/>
              <a:t>Establish institutional priorities for upcoming budget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October – November</a:t>
            </a:r>
          </a:p>
          <a:p>
            <a:pPr lvl="2" indent="-279400"/>
            <a:r>
              <a:rPr lang="en-US" sz="2200" dirty="0" smtClean="0"/>
              <a:t>Finalize revenue outlook for upcoming fiscal year</a:t>
            </a:r>
          </a:p>
          <a:p>
            <a:pPr lvl="2" indent="-279400"/>
            <a:r>
              <a:rPr lang="en-US" sz="2200" dirty="0" smtClean="0"/>
              <a:t>Review </a:t>
            </a:r>
            <a:r>
              <a:rPr lang="en-US" sz="2200" dirty="0"/>
              <a:t>of draft budget by SALT</a:t>
            </a:r>
          </a:p>
          <a:p>
            <a:pPr lvl="2" indent="-279400"/>
            <a:r>
              <a:rPr lang="en-US" sz="2200" dirty="0"/>
              <a:t>Review draft budget by Board of Trustees Financial Sustainability Committee</a:t>
            </a:r>
          </a:p>
          <a:p>
            <a:pPr lvl="2" indent="-27940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6294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 Powerpoint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1237F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1118</Words>
  <Application>Microsoft Office PowerPoint</Application>
  <PresentationFormat>On-screen Show (4:3)</PresentationFormat>
  <Paragraphs>219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</vt:lpstr>
      <vt:lpstr>Wingdings</vt:lpstr>
      <vt:lpstr>Calibri</vt:lpstr>
      <vt:lpstr>Times New Roman</vt:lpstr>
      <vt:lpstr>Symbol</vt:lpstr>
      <vt:lpstr>Garamond</vt:lpstr>
      <vt:lpstr>Arial</vt:lpstr>
      <vt:lpstr>MC Powerpoint Template</vt:lpstr>
      <vt:lpstr>PowerPoint Presentation</vt:lpstr>
      <vt:lpstr>Presentation Overview</vt:lpstr>
      <vt:lpstr>Presentation Overview</vt:lpstr>
      <vt:lpstr>Budget Definition &amp; Purpose</vt:lpstr>
      <vt:lpstr>Budgets at Montgomery College</vt:lpstr>
      <vt:lpstr>Operating Fund Revenue Sources</vt:lpstr>
      <vt:lpstr>Operating Fund Expenditures by Function</vt:lpstr>
      <vt:lpstr>Operating Fund Expenditures by Object</vt:lpstr>
      <vt:lpstr>Annual Budget Development Process</vt:lpstr>
      <vt:lpstr>Annual Budget Development Process</vt:lpstr>
      <vt:lpstr>Annual Budget Development Process</vt:lpstr>
      <vt:lpstr>Building the Proposed FY18 Budget</vt:lpstr>
      <vt:lpstr>FY18 President’s Budget Initiatives </vt:lpstr>
      <vt:lpstr>FY18 President’s Budget Initiatives (cont.)</vt:lpstr>
      <vt:lpstr>Proposed FY18 Current Fund Budget Revenue Assumptions </vt:lpstr>
      <vt:lpstr>FY18 Current Fund Budget Revenue Assumptions</vt:lpstr>
      <vt:lpstr>FY18 Current Fund Budget Expenditure Assumptions</vt:lpstr>
      <vt:lpstr>FY18 Current Fund Budget Structural Gap</vt:lpstr>
      <vt:lpstr>Realities of an Unsustainable Pattern</vt:lpstr>
      <vt:lpstr>Structural Gap Solutions</vt:lpstr>
      <vt:lpstr>Questions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2016-09-09T13:34:50Z</dcterms:created>
  <dcterms:modified xsi:type="dcterms:W3CDTF">2017-01-10T19:26:05Z</dcterms:modified>
</cp:coreProperties>
</file>